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1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2.xml" ContentType="application/vnd.openxmlformats-officedocument.presentationml.notesSlide+xml"/>
  <Override PartName="/ppt/tags/tag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323" r:id="rId2"/>
    <p:sldId id="305" r:id="rId3"/>
    <p:sldId id="279" r:id="rId4"/>
    <p:sldId id="278" r:id="rId5"/>
    <p:sldId id="288" r:id="rId6"/>
    <p:sldId id="291" r:id="rId7"/>
    <p:sldId id="292" r:id="rId8"/>
    <p:sldId id="287" r:id="rId9"/>
    <p:sldId id="295" r:id="rId10"/>
    <p:sldId id="285" r:id="rId11"/>
    <p:sldId id="324" r:id="rId12"/>
    <p:sldId id="296" r:id="rId13"/>
    <p:sldId id="280" r:id="rId14"/>
    <p:sldId id="313" r:id="rId15"/>
    <p:sldId id="314" r:id="rId16"/>
    <p:sldId id="261" r:id="rId17"/>
    <p:sldId id="297" r:id="rId18"/>
    <p:sldId id="298" r:id="rId19"/>
    <p:sldId id="299" r:id="rId20"/>
    <p:sldId id="302" r:id="rId21"/>
    <p:sldId id="301" r:id="rId22"/>
    <p:sldId id="270" r:id="rId23"/>
    <p:sldId id="272" r:id="rId24"/>
  </p:sldIdLst>
  <p:sldSz cx="9144000" cy="6858000" type="screen4x3"/>
  <p:notesSz cx="7102475" cy="9388475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88" autoAdjust="0"/>
    <p:restoredTop sz="95973" autoAdjust="0"/>
  </p:normalViewPr>
  <p:slideViewPr>
    <p:cSldViewPr>
      <p:cViewPr>
        <p:scale>
          <a:sx n="69" d="100"/>
          <a:sy n="69" d="100"/>
        </p:scale>
        <p:origin x="402" y="8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75" d="100"/>
          <a:sy n="75" d="100"/>
        </p:scale>
        <p:origin x="-1464" y="1109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98837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r>
              <a:rPr lang="en-US" sz="1400" dirty="0" smtClean="0"/>
              <a:t>Payment Partners, Inc. Demo for Loudoun and Fairfax County Schools</a:t>
            </a:r>
            <a:endParaRPr lang="en-US" sz="1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r>
              <a:rPr lang="en-US" sz="1400" dirty="0" smtClean="0"/>
              <a:t>May  29, 2013</a:t>
            </a:r>
            <a:endParaRPr lang="en-US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322637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r>
              <a:rPr lang="en-US" sz="1400" dirty="0" smtClean="0"/>
              <a:t>1069 W. Broad St. #756, Falls Church, VA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938FC713-C5C5-40BD-809F-3C4F1F0665D2}" type="slidenum">
              <a:rPr lang="en-US" sz="1400" smtClean="0"/>
              <a:pPr/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3432643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r>
              <a:rPr lang="en-US" smtClean="0"/>
              <a:t>PPI eCommerce Solution for Fairfax County Public Schools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075FE7E9-96AB-4305-BD61-1CC543173777}" type="datetime4">
              <a:rPr lang="en-US" smtClean="0"/>
              <a:pPr/>
              <a:t>May 22, 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r>
              <a:rPr lang="en-US" smtClean="0"/>
              <a:t>1069 W. Broad St. #756, Falls Church, VA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FE51C4A5-5A66-4F49-BEE0-D028F1B9C7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752374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PPI eCommerce Solution for Fairfax County Public Schools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75FE7E9-96AB-4305-BD61-1CC543173777}" type="datetime4">
              <a:rPr lang="en-US" smtClean="0"/>
              <a:pPr/>
              <a:t>May 22, 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1069 W. Broad St. #756, Falls Church, VA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E51C4A5-5A66-4F49-BEE0-D028F1B9C75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8957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e-mails at 5 and 0.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1C4A5-5A66-4F49-BEE0-D028F1B9C75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D39A5C9-C079-4E44-9DFB-B8B49C655311}" type="datetime4">
              <a:rPr lang="en-US" smtClean="0"/>
              <a:pPr/>
              <a:t>May 22, 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1069 W. Broad St. #756, Falls Church, VA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PPI eCommerce Solution for Fairfax County Public Schools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0263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1C4A5-5A66-4F49-BEE0-D028F1B9C757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EDC4E82-60FC-46B6-B6EA-D9CFDDEEBECD}" type="datetime4">
              <a:rPr lang="en-US" smtClean="0"/>
              <a:pPr/>
              <a:t>May 22, 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1069 W. Broad St. #756, Falls Church, VA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PPI eCommerce Solution for Fairfax County Public Schools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1880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2289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Tahoma" pitchFamily="34" charset="0"/>
            </a:endParaRPr>
          </a:p>
          <a:p>
            <a:pPr defTabSz="942289"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1C4A5-5A66-4F49-BEE0-D028F1B9C757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D1C1585-0057-4286-9214-FEC70763B6E8}" type="datetime4">
              <a:rPr lang="en-US" smtClean="0"/>
              <a:pPr/>
              <a:t>May 22, 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1069 W. Broad St. #756, Falls Church, VA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PPI eCommerce Solution for Fairfax County Public Schools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888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1C4A5-5A66-4F49-BEE0-D028F1B9C75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ED37410-82F9-4C21-A731-5A587CC6F9ED}" type="datetime4">
              <a:rPr lang="en-US" smtClean="0"/>
              <a:pPr/>
              <a:t>May 22, 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1069 W. Broad St. #756, Falls Church, VA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PPI eCommerce Solution for Fairfax County Public Schools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708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1C4A5-5A66-4F49-BEE0-D028F1B9C75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52027A2-AAC4-41A7-8F27-1DCC852BF493}" type="datetime4">
              <a:rPr lang="en-US" smtClean="0"/>
              <a:pPr/>
              <a:t>May 22, 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1069 W. Broad St. #756, Falls Church, VA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PPI eCommerce Solution for Fairfax County Public Schools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503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Tahom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1C4A5-5A66-4F49-BEE0-D028F1B9C75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6998BF4-3B15-4C5D-A196-9328717C1604}" type="datetime4">
              <a:rPr lang="en-US" smtClean="0"/>
              <a:pPr/>
              <a:t>May 22, 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1069 W. Broad St. #756, Falls Church, VA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PPI eCommerce Solution for Fairfax County Public Schools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268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Skim through</a:t>
            </a:r>
            <a:r>
              <a:rPr lang="en-US" baseline="0" dirty="0" smtClean="0"/>
              <a:t> this quickly.  Not as relevant for central office staff.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1C4A5-5A66-4F49-BEE0-D028F1B9C75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1BE0789-EE45-4958-AF1A-2F8F054301F8}" type="datetime4">
              <a:rPr lang="en-US" smtClean="0"/>
              <a:pPr/>
              <a:t>May 22, 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1069 W. Broad St. #756, Falls Church, VA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PPI eCommerce Solution for Fairfax County Public Schools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295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ahoma" pitchFamily="34" charset="0"/>
              </a:rPr>
              <a:t>Use of the 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ahoma" pitchFamily="34" charset="0"/>
              </a:rPr>
              <a:t>Choices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ahoma" pitchFamily="34" charset="0"/>
              </a:rPr>
              <a:t> feature allows the Administrator to specify up to 6 items for the parent to choose from.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1C4A5-5A66-4F49-BEE0-D028F1B9C75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A1BB9BE-0B8A-4CFE-A7E1-84FDA95CDDB2}" type="datetime4">
              <a:rPr lang="en-US" smtClean="0"/>
              <a:pPr/>
              <a:t>May 22, 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1069 W. Broad St. #756, Falls Church, VA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PPI eCommerce Solution for Fairfax County Public Schools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541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1C4A5-5A66-4F49-BEE0-D028F1B9C75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DAE0058-B46F-4C23-9651-C8D44A276F4C}" type="datetime4">
              <a:rPr lang="en-US" smtClean="0"/>
              <a:pPr/>
              <a:t>May 22, 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1069 W. Broad St. #756, Falls Church, VA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PPI eCommerce Solution for Fairfax County Public Schools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82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100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Tahoma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1C4A5-5A66-4F49-BEE0-D028F1B9C75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1CF78A6-B2F1-4FE6-9B7A-74C356509796}" type="datetime4">
              <a:rPr lang="en-US" smtClean="0"/>
              <a:pPr/>
              <a:t>May 22, 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1069 W. Broad St. #756, Falls Church, VA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PPI eCommerce Solution for Fairfax County Public Schools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564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100" dirty="0" smtClean="0">
              <a:solidFill>
                <a:srgbClr val="000000"/>
              </a:solidFill>
              <a:latin typeface="Arial" pitchFamily="34" charset="0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1C4A5-5A66-4F49-BEE0-D028F1B9C75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D2CD0D0-82BE-4455-9CD0-43D9676CFB0B}" type="datetime4">
              <a:rPr lang="en-US" smtClean="0"/>
              <a:pPr/>
              <a:t>May 22, 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1069 W. Broad St. #756, Falls Church, VA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PPI eCommerce Solution for Fairfax County Public Schools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274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May 15, 2013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r>
              <a:rPr lang="en-US" smtClean="0"/>
              <a:t>1069 W. Broad St., #756, Falls Church, VA 22046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46D02F4-6865-447C-BFB5-91003CE9094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0"/>
    </mc:Choice>
    <mc:Fallback xmlns:mv="urn:schemas-microsoft-com:mac:vml" xmlns="">
      <p:transition spd="slow"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15,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1069 W. Broad St., #756, Falls Church, VA 22046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02F4-6865-447C-BFB5-91003CE9094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0"/>
    </mc:Choice>
    <mc:Fallback xmlns:mv="urn:schemas-microsoft-com:mac:vml" xmlns="">
      <p:transition spd="slow"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15,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1069 W. Broad St., #756, Falls Church, VA 22046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02F4-6865-447C-BFB5-91003CE9094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0"/>
    </mc:Choice>
    <mc:Fallback xmlns:mv="urn:schemas-microsoft-com:mac:vml" xmlns="">
      <p:transition spd="slow"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15,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1069 W. Broad St., #756, Falls Church, VA 22046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02F4-6865-447C-BFB5-91003CE909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0"/>
    </mc:Choice>
    <mc:Fallback xmlns:mv="urn:schemas-microsoft-com:mac:vml" xmlns="">
      <p:transition spd="slow"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15,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1069 W. Broad St., #756, Falls Church, VA 22046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02F4-6865-447C-BFB5-91003CE909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0"/>
    </mc:Choice>
    <mc:Fallback xmlns:mv="urn:schemas-microsoft-com:mac:vml" xmlns="">
      <p:transition spd="slow"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15, 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1069 W. Broad St., #756, Falls Church, VA 22046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02F4-6865-447C-BFB5-91003CE909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0"/>
    </mc:Choice>
    <mc:Fallback xmlns:mv="urn:schemas-microsoft-com:mac:vml" xmlns="">
      <p:transition spd="slow"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15, 2013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1069 W. Broad St., #756, Falls Church, VA 22046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02F4-6865-447C-BFB5-91003CE9094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0"/>
    </mc:Choice>
    <mc:Fallback xmlns:mv="urn:schemas-microsoft-com:mac:vml" xmlns="">
      <p:transition spd="slow"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15, 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1069 W. Broad St., #756, Falls Church, VA 22046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02F4-6865-447C-BFB5-91003CE909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0"/>
    </mc:Choice>
    <mc:Fallback xmlns:mv="urn:schemas-microsoft-com:mac:vml" xmlns="">
      <p:transition spd="slow"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15, 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1069 W. Broad St., #756, Falls Church, VA 22046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02F4-6865-447C-BFB5-91003CE9094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0"/>
    </mc:Choice>
    <mc:Fallback xmlns:mv="urn:schemas-microsoft-com:mac:vml" xmlns="">
      <p:transition spd="slow"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r>
              <a:rPr lang="en-US" smtClean="0"/>
              <a:t>May 15, 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1069 W. Broad St., #756, Falls Church, VA 22046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02F4-6865-447C-BFB5-91003CE9094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0"/>
    </mc:Choice>
    <mc:Fallback xmlns:mv="urn:schemas-microsoft-com:mac:vml" xmlns="">
      <p:transition spd="slow"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May 15, 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1069 W. Broad St., #756, Falls Church, VA 22046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46D02F4-6865-447C-BFB5-91003CE909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0"/>
    </mc:Choice>
    <mc:Fallback xmlns:mv="urn:schemas-microsoft-com:mac:vml" xmlns="">
      <p:transition spd="slow"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May 15, 2013</a:t>
            </a: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1069 W. Broad St., #756, Falls Church, VA 22046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46D02F4-6865-447C-BFB5-91003CE9094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250" advClick="0" advTm="10000"/>
    </mc:Choice>
    <mc:Fallback xmlns:mv="urn:schemas-microsoft-com:mac:vml" xmlns="">
      <p:transition spd="slow" advClick="0" advTm="10000"/>
    </mc:Fallback>
  </mc:AlternateContent>
  <p:hf sldNum="0"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4" Type="http://schemas.openxmlformats.org/officeDocument/2006/relationships/hyperlink" Target="mailto:info@pay4schoolstuff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2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52400"/>
            <a:ext cx="9144000" cy="1219200"/>
          </a:xfrm>
          <a:prstGeom prst="rect">
            <a:avLst/>
          </a:prstGeom>
          <a:solidFill>
            <a:schemeClr val="accent1"/>
          </a:solidFill>
          <a:ln w="60325">
            <a:solidFill>
              <a:srgbClr val="C00000"/>
            </a:solidFill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4800" dirty="0" smtClean="0">
                <a:latin typeface="Calibri" pitchFamily="34" charset="0"/>
                <a:cs typeface="Calibri" pitchFamily="34" charset="0"/>
              </a:rPr>
              <a:t>Account Administrator Overview </a:t>
            </a:r>
            <a:endParaRPr lang="en-US" sz="4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2" descr="C:\Users\bassjay0.MCPSMD.000\AppData\Local\Microsoft\Windows\Temporary Internet Files\Content.IE5\B634C2MJ\PPI-logo-300x3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530" y="1524000"/>
            <a:ext cx="409194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5661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9000"/>
    </mc:Choice>
    <mc:Fallback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0"/>
            <a:ext cx="91440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31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Items can be listed for a specific pre-defined price, for an amount entered by the parent, or at no cost 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1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31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No-cost items can collect information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1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31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Administrators dictate the final retail cost and how the processing fees are distributed.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1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52400"/>
            <a:ext cx="9144000" cy="1219200"/>
          </a:xfrm>
          <a:prstGeom prst="rect">
            <a:avLst/>
          </a:prstGeom>
          <a:solidFill>
            <a:schemeClr val="accent1"/>
          </a:solidFill>
          <a:ln w="60325">
            <a:solidFill>
              <a:srgbClr val="C00000"/>
            </a:solidFill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4800" b="1" dirty="0" smtClean="0">
                <a:latin typeface="Calibri" pitchFamily="34" charset="0"/>
                <a:cs typeface="Calibri" pitchFamily="34" charset="0"/>
              </a:rPr>
              <a:t>Price Controls</a:t>
            </a:r>
            <a:endParaRPr lang="en-US" sz="4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290" name="Picture 2" descr="C:\Users\bassjay0.MCPSMD.000\AppData\Local\Microsoft\Windows\Temporary Internet Files\Content.IE5\B634C2MJ\PPI-logo-300x3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868622"/>
            <a:ext cx="1438776" cy="143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0"/>
    </mc:Choice>
    <mc:Fallback xmlns:mv="urn:schemas-microsoft-com:mac:vml"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1" t="14497" r="15250" b="7689"/>
          <a:stretch>
            <a:fillRect/>
          </a:stretch>
        </p:blipFill>
        <p:spPr bwMode="auto">
          <a:xfrm>
            <a:off x="1371600" y="304800"/>
            <a:ext cx="6095999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8" name="Picture 2" descr="C:\Users\bassjay0.MCPSMD.000\AppData\Local\Microsoft\Windows\Temporary Internet Files\Content.IE5\B634C2MJ\PPI-logo-300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193723"/>
            <a:ext cx="16573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736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709" y="1524000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Administrators can specify a 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Base Cost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upon which the processing fees are calculated, or the 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Retail Cost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which includes the processing fees.</a:t>
            </a:r>
          </a:p>
          <a:p>
            <a:pPr marL="571500" lvl="0" indent="-5715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</a:p>
          <a:p>
            <a:pPr marL="571500" lvl="0" indent="-5715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 slider can be used to indicate what proportion of the fees are paid by the parent.</a:t>
            </a:r>
          </a:p>
          <a:p>
            <a:pPr marL="571500" lvl="0" indent="-5715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</a:p>
          <a:p>
            <a:pPr marL="571500" lvl="0" indent="-5715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 these costs are left at “0.00”, the item will be listed as a no-cost item. </a:t>
            </a:r>
          </a:p>
          <a:p>
            <a:pPr marL="571500" lvl="0" indent="-5715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571500" lvl="0" indent="-5715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Current processing fees are 3.75% + $0.16/item.  The parent only sees a final retail price. 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855" y="0"/>
            <a:ext cx="9144000" cy="1219200"/>
          </a:xfrm>
          <a:prstGeom prst="rect">
            <a:avLst/>
          </a:prstGeom>
          <a:solidFill>
            <a:schemeClr val="accent1"/>
          </a:solidFill>
          <a:ln w="60325">
            <a:solidFill>
              <a:srgbClr val="C00000"/>
            </a:solidFill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4800" b="1" dirty="0" smtClean="0">
                <a:latin typeface="Calibri" pitchFamily="34" charset="0"/>
                <a:cs typeface="Calibri" pitchFamily="34" charset="0"/>
              </a:rPr>
              <a:t>Price Controls</a:t>
            </a:r>
            <a:endParaRPr lang="en-US" sz="4800" dirty="0">
              <a:latin typeface="Calibri" pitchFamily="34" charset="0"/>
              <a:cs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0"/>
    </mc:Choice>
    <mc:Fallback xmlns:mv="urn:schemas-microsoft-com:mac:vml"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99032"/>
            <a:ext cx="91440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31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Items are programmed to be </a:t>
            </a:r>
            <a:r>
              <a:rPr lang="en-US" sz="31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off</a:t>
            </a:r>
            <a:r>
              <a:rPr lang="en-US" sz="31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31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always on</a:t>
            </a:r>
            <a:r>
              <a:rPr lang="en-US" sz="31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or use </a:t>
            </a:r>
            <a:r>
              <a:rPr lang="en-US" sz="31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set dates</a:t>
            </a:r>
            <a:r>
              <a:rPr lang="en-US" sz="31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to specify the date and time when items will be visible and available for parents to purchase.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1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31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If the </a:t>
            </a:r>
            <a:r>
              <a:rPr lang="en-US" sz="31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event date</a:t>
            </a:r>
            <a:r>
              <a:rPr lang="en-US" sz="31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and time are specified, these will appear as part of the item listing.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100" dirty="0" smtClean="0">
              <a:solidFill>
                <a:srgbClr val="000000"/>
              </a:solidFill>
              <a:latin typeface="Arial" pitchFamily="34" charset="0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1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52400"/>
            <a:ext cx="9144000" cy="1219200"/>
          </a:xfrm>
          <a:prstGeom prst="rect">
            <a:avLst/>
          </a:prstGeom>
          <a:solidFill>
            <a:schemeClr val="accent1"/>
          </a:solidFill>
          <a:ln w="60325">
            <a:solidFill>
              <a:srgbClr val="C00000"/>
            </a:solidFill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4800" b="1" dirty="0" smtClean="0">
                <a:latin typeface="Calibri" pitchFamily="34" charset="0"/>
                <a:cs typeface="Calibri" pitchFamily="34" charset="0"/>
              </a:rPr>
              <a:t>Date Controls</a:t>
            </a:r>
            <a:endParaRPr lang="en-US" sz="4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 descr="C:\Users\bassjay0.MCPSMD.000\AppData\Local\Microsoft\Windows\Temporary Internet Files\Content.IE5\B634C2MJ\PPI-logo-300x3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200650"/>
            <a:ext cx="16573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0"/>
    </mc:Choice>
    <mc:Fallback xmlns:mv="urn:schemas-microsoft-com:mac:vml"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"/>
            <a:ext cx="9144000" cy="1143000"/>
          </a:xfrm>
          <a:prstGeom prst="rect">
            <a:avLst/>
          </a:prstGeom>
          <a:solidFill>
            <a:schemeClr val="accent1"/>
          </a:solidFill>
          <a:ln w="60325">
            <a:solidFill>
              <a:srgbClr val="C00000"/>
            </a:solidFill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4800" b="1" dirty="0" smtClean="0">
                <a:latin typeface="Calibri" pitchFamily="34" charset="0"/>
                <a:cs typeface="Calibri" pitchFamily="34" charset="0"/>
              </a:rPr>
              <a:t>Inventory Controls</a:t>
            </a:r>
            <a:endParaRPr lang="en-US" sz="4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524000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Setting the Inventory Control for an item can control the amount of items that are </a:t>
            </a:r>
            <a:r>
              <a:rPr lang="en-US" sz="36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sold.</a:t>
            </a:r>
          </a:p>
          <a:p>
            <a:pPr marL="571500" lvl="0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36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571500" lvl="0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E-mails will be sent to the Account Administrator responsible for this item when the inventory reaches 5, and when it hits </a:t>
            </a:r>
            <a:r>
              <a:rPr lang="en-US" sz="36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0 </a:t>
            </a:r>
            <a:r>
              <a:rPr lang="en-US" sz="36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(and will turn the item </a:t>
            </a:r>
            <a:r>
              <a:rPr lang="en-US" sz="36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off).</a:t>
            </a:r>
            <a:endParaRPr lang="en-US" sz="36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11266" name="Picture 2" descr="C:\Users\bassjay0.MCPSMD.000\AppData\Local\Microsoft\Windows\Temporary Internet Files\Content.IE5\B634C2MJ\PPI-logo-300x3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318414"/>
            <a:ext cx="150495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122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0"/>
    </mc:Choice>
    <mc:Fallback xmlns:mv="urn:schemas-microsoft-com:mac:vml"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"/>
            <a:ext cx="9144000" cy="1219200"/>
          </a:xfrm>
          <a:prstGeom prst="rect">
            <a:avLst/>
          </a:prstGeom>
          <a:solidFill>
            <a:schemeClr val="accent1"/>
          </a:solidFill>
          <a:ln w="60325">
            <a:solidFill>
              <a:srgbClr val="C00000"/>
            </a:solidFill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4800" b="1" dirty="0" smtClean="0">
                <a:latin typeface="Calibri" pitchFamily="34" charset="0"/>
                <a:cs typeface="Calibri" pitchFamily="34" charset="0"/>
              </a:rPr>
              <a:t>File Upload/Custom Description</a:t>
            </a:r>
            <a:endParaRPr lang="en-US" sz="4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828800"/>
            <a:ext cx="91440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31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.PNG, .JPG, and .TIF files can be uploaded for parents to view and/or print.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en-US" sz="31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31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Custom Descriptions can be written to provide instructions, guidelines, and other details to parents for each item.</a:t>
            </a:r>
            <a:endParaRPr lang="en-US" sz="31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10242" name="Picture 2" descr="C:\Users\bassjay0.MCPSMD.000\AppData\Local\Microsoft\Windows\Temporary Internet Files\Content.IE5\B634C2MJ\PPI-logo-300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02920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247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0"/>
    </mc:Choice>
    <mc:Fallback xmlns:mv="urn:schemas-microsoft-com:mac:vml"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 rot="10800000" flipV="1">
            <a:off x="0" y="1498313"/>
            <a:ext cx="914400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n-US" sz="3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Pay4SchoolStuff.com has flexible and robust reporting capabilities for both parents and school administrators. 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3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n-US" sz="3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Administrators can easily generate reports based on date ranges for specific items, students, parents, or administrative positions using the </a:t>
            </a:r>
            <a:r>
              <a:rPr kumimoji="0" lang="en-US" sz="3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Report Generation Tool</a:t>
            </a:r>
            <a:r>
              <a:rPr kumimoji="0" lang="en-US" sz="3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  <a:endParaRPr kumimoji="0" lang="en-US" sz="3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52400"/>
            <a:ext cx="9144000" cy="1219200"/>
          </a:xfrm>
          <a:prstGeom prst="rect">
            <a:avLst/>
          </a:prstGeom>
          <a:solidFill>
            <a:schemeClr val="accent1"/>
          </a:solidFill>
          <a:ln w="60325">
            <a:solidFill>
              <a:srgbClr val="C00000"/>
            </a:solidFill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4800" b="1" dirty="0" smtClean="0">
                <a:latin typeface="Calibri" pitchFamily="34" charset="0"/>
                <a:cs typeface="Calibri" pitchFamily="34" charset="0"/>
              </a:rPr>
              <a:t>Reporting/Reconciliation</a:t>
            </a:r>
            <a:endParaRPr lang="en-US" sz="4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218" name="Picture 2" descr="C:\Users\bassjay0.MCPSMD.000\AppData\Local\Microsoft\Windows\Temporary Internet Files\Content.IE5\B634C2MJ\PPI-logo-300x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263991"/>
            <a:ext cx="117157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0"/>
    </mc:Choice>
    <mc:Fallback xmlns:mv="urn:schemas-microsoft-com:mac:vml"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2000" y="457200"/>
            <a:ext cx="8153400" cy="5562600"/>
          </a:xfrm>
          <a:prstGeom prst="rect">
            <a:avLst/>
          </a:prstGeom>
        </p:spPr>
      </p:pic>
      <p:pic>
        <p:nvPicPr>
          <p:cNvPr id="8194" name="Picture 2" descr="C:\Users\bassjay0.MCPSMD.000\AppData\Local\Microsoft\Windows\Temporary Internet Files\Content.IE5\B634C2MJ\PPI-logo-300x3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112014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bassjay0.MCPSMD.000\AppData\Local\Microsoft\Windows\Temporary Internet Files\Content.IE5\SO7L3EQ9\NewHeaderP4S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914400"/>
            <a:ext cx="4191000" cy="89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0"/>
    </mc:Choice>
    <mc:Fallback xmlns:mv="urn:schemas-microsoft-com:mac:vml"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2000" y="533400"/>
            <a:ext cx="8382000" cy="5410200"/>
          </a:xfrm>
          <a:prstGeom prst="rect">
            <a:avLst/>
          </a:prstGeom>
        </p:spPr>
      </p:pic>
      <p:pic>
        <p:nvPicPr>
          <p:cNvPr id="7170" name="Picture 2" descr="C:\Users\bassjay0.MCPSMD.000\AppData\Local\Microsoft\Windows\Temporary Internet Files\Content.IE5\B634C2MJ\PPI-logo-300x3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1143000" cy="104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0"/>
    </mc:Choice>
    <mc:Fallback xmlns:mv="urn:schemas-microsoft-com:mac:vml"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0600" y="381000"/>
            <a:ext cx="8001000" cy="5638800"/>
          </a:xfrm>
          <a:prstGeom prst="rect">
            <a:avLst/>
          </a:prstGeom>
        </p:spPr>
      </p:pic>
      <p:pic>
        <p:nvPicPr>
          <p:cNvPr id="6146" name="Picture 2" descr="C:\Users\bassjay0.MCPSMD.000\AppData\Local\Microsoft\Windows\Temporary Internet Files\Content.IE5\B634C2MJ\PPI-logo-300x3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"/>
            <a:ext cx="12192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0"/>
    </mc:Choice>
    <mc:Fallback xmlns:mv="urn:schemas-microsoft-com:mac:vml"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600200"/>
            <a:ext cx="6705600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3500" dirty="0" smtClean="0">
                <a:solidFill>
                  <a:schemeClr val="accent6">
                    <a:lumMod val="10000"/>
                  </a:schemeClr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Price Controls </a:t>
            </a:r>
            <a:endParaRPr lang="en-US" sz="3500" dirty="0" smtClean="0">
              <a:solidFill>
                <a:schemeClr val="accent6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3500" dirty="0" smtClean="0">
                <a:solidFill>
                  <a:schemeClr val="accent6">
                    <a:lumMod val="10000"/>
                  </a:schemeClr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Date Controls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3500" dirty="0" smtClean="0">
                <a:solidFill>
                  <a:schemeClr val="accent6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Inventory Controls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3500" dirty="0" smtClean="0">
                <a:solidFill>
                  <a:schemeClr val="accent6">
                    <a:lumMod val="10000"/>
                  </a:schemeClr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Custom Reports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3500" dirty="0" smtClean="0">
                <a:solidFill>
                  <a:schemeClr val="accent6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Form Creator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3500" dirty="0" smtClean="0">
                <a:solidFill>
                  <a:schemeClr val="accent6">
                    <a:lumMod val="10000"/>
                  </a:schemeClr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Internal E-Mail Function</a:t>
            </a:r>
            <a:endParaRPr lang="en-US" sz="3500" dirty="0" smtClean="0">
              <a:solidFill>
                <a:schemeClr val="accent6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en-US" sz="3500" dirty="0" smtClean="0">
              <a:solidFill>
                <a:schemeClr val="accent6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28600"/>
            <a:ext cx="9144000" cy="1143000"/>
          </a:xfrm>
          <a:prstGeom prst="rect">
            <a:avLst/>
          </a:prstGeom>
          <a:solidFill>
            <a:schemeClr val="accent1"/>
          </a:solidFill>
          <a:ln w="60325">
            <a:solidFill>
              <a:srgbClr val="C00000"/>
            </a:solidFill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4800" b="1" dirty="0" smtClean="0">
                <a:latin typeface="Calibri" pitchFamily="34" charset="0"/>
                <a:cs typeface="Calibri" pitchFamily="34" charset="0"/>
              </a:rPr>
              <a:t>Features</a:t>
            </a:r>
            <a:endParaRPr lang="en-US" sz="4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482" name="Picture 2" descr="C:\Users\bassjay0.MCPSMD.000\AppData\Local\Microsoft\Windows\Temporary Internet Files\Content.IE5\B634C2MJ\PPI-logo-300x3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345" y="4886325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0"/>
    </mc:Choice>
    <mc:Fallback xmlns:mv="urn:schemas-microsoft-com:mac:vml"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assjay0.MCPSMD.000\AppData\Local\Microsoft\Windows\Temporary Internet Files\Content.IE5\B634C2MJ\PPI-logo-300x3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029200"/>
            <a:ext cx="2057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1752600"/>
            <a:ext cx="91440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31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No practical concurrent user limits or special bandwidth requirements.  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</a:pPr>
            <a:endParaRPr lang="en-US" sz="31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31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Any device with an active internet connection can access and use the site. 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31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Fully supported for all mobile devices using Google Chrome. 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52400"/>
            <a:ext cx="9144000" cy="1219200"/>
          </a:xfrm>
          <a:prstGeom prst="rect">
            <a:avLst/>
          </a:prstGeom>
          <a:solidFill>
            <a:schemeClr val="accent1"/>
          </a:solidFill>
          <a:ln w="60325">
            <a:solidFill>
              <a:srgbClr val="C00000"/>
            </a:solidFill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4800" b="1" dirty="0" smtClean="0">
                <a:latin typeface="Calibri" pitchFamily="34" charset="0"/>
                <a:cs typeface="Calibri" pitchFamily="34" charset="0"/>
              </a:rPr>
              <a:t>Architecture</a:t>
            </a:r>
            <a:endParaRPr lang="en-US" sz="4800" dirty="0">
              <a:latin typeface="Calibri" pitchFamily="34" charset="0"/>
              <a:cs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0"/>
    </mc:Choice>
    <mc:Fallback xmlns:mv="urn:schemas-microsoft-com:mac:vml"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71600"/>
            <a:ext cx="914400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900" b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</a:t>
            </a:r>
            <a:r>
              <a:rPr lang="en-US" sz="29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hree functional areas for administrators: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900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Select or Edit Items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900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Generate Reports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900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Edit Account </a:t>
            </a:r>
          </a:p>
          <a:p>
            <a:pPr marL="457200" indent="-457200"/>
            <a:endParaRPr lang="en-US" sz="29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en-US" sz="29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Drop-down menus provide access to all system functions from any screen.  </a:t>
            </a:r>
          </a:p>
          <a:p>
            <a:endParaRPr lang="en-US" sz="29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en-US" sz="29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Information and guidance for getting started and using the system is available online. </a:t>
            </a:r>
            <a:endParaRPr lang="en-US" sz="29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52400"/>
            <a:ext cx="9144000" cy="1219200"/>
          </a:xfrm>
          <a:prstGeom prst="rect">
            <a:avLst/>
          </a:prstGeom>
          <a:solidFill>
            <a:schemeClr val="accent1"/>
          </a:solidFill>
          <a:ln w="60325">
            <a:solidFill>
              <a:srgbClr val="C00000"/>
            </a:solidFill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4800" b="1" dirty="0" smtClean="0">
                <a:latin typeface="Calibri" pitchFamily="34" charset="0"/>
                <a:cs typeface="Calibri" pitchFamily="34" charset="0"/>
              </a:rPr>
              <a:t>Architecture</a:t>
            </a:r>
            <a:endParaRPr lang="en-US" sz="4800" dirty="0">
              <a:latin typeface="Calibri" pitchFamily="34" charset="0"/>
              <a:cs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0"/>
    </mc:Choice>
    <mc:Fallback xmlns:mv="urn:schemas-microsoft-com:mac:vml"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04800" y="2321242"/>
            <a:ext cx="84582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n-US" sz="3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“Report-Only” logins are  provided for each position, allowing those that only need to generate reports to access the reporting tool.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3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n-US" sz="3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Account management tasks are minimal.</a:t>
            </a:r>
            <a:endParaRPr kumimoji="0" lang="en-US" sz="3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52400"/>
            <a:ext cx="9144000" cy="1219200"/>
          </a:xfrm>
          <a:prstGeom prst="rect">
            <a:avLst/>
          </a:prstGeom>
          <a:solidFill>
            <a:schemeClr val="accent1"/>
          </a:solidFill>
          <a:ln w="60325">
            <a:solidFill>
              <a:srgbClr val="C00000"/>
            </a:solidFill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4800" b="1" dirty="0" smtClean="0">
                <a:latin typeface="Calibri" pitchFamily="34" charset="0"/>
                <a:cs typeface="Calibri" pitchFamily="34" charset="0"/>
              </a:rPr>
              <a:t>Account Management</a:t>
            </a:r>
            <a:endParaRPr lang="en-US" sz="4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 descr="C:\Users\bassjay0.MCPSMD.000\AppData\Local\Microsoft\Windows\Temporary Internet Files\Content.IE5\B634C2MJ\PPI-logo-300x3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724399"/>
            <a:ext cx="1828800" cy="167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0"/>
    </mc:Choice>
    <mc:Fallback xmlns:mv="urn:schemas-microsoft-com:mac:vml"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esigncontest.com/blog/wp-content/uploads/2011/12/Question-Mark-M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8600"/>
            <a:ext cx="6172200" cy="6172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533400"/>
            <a:ext cx="6096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Questions?</a:t>
            </a:r>
          </a:p>
          <a:p>
            <a:endParaRPr lang="en-US" sz="3600" dirty="0" smtClean="0"/>
          </a:p>
          <a:p>
            <a:r>
              <a:rPr lang="en-US" sz="3200" dirty="0" smtClean="0"/>
              <a:t>E-mail us at</a:t>
            </a:r>
          </a:p>
          <a:p>
            <a:r>
              <a:rPr lang="en-US" sz="3200" dirty="0" smtClean="0">
                <a:hlinkClick r:id="rId4"/>
              </a:rPr>
              <a:t>info@pay4schoolstuff.com</a:t>
            </a:r>
            <a:r>
              <a:rPr lang="en-US" sz="3200" dirty="0" smtClean="0"/>
              <a:t> </a:t>
            </a:r>
          </a:p>
          <a:p>
            <a:r>
              <a:rPr lang="en-US" sz="3200" dirty="0" smtClean="0"/>
              <a:t>or call (877) 397-2937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0"/>
    </mc:Choice>
    <mc:Fallback xmlns:mv="urn:schemas-microsoft-com:mac:vml"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bassjay0.MCPSMD.000\AppData\Local\Microsoft\Windows\Temporary Internet Files\Content.IE5\B634C2MJ\PPI-logo-300x3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8768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0" y="2342301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An item is given a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Name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and optional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Item Number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The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Order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in which it appears on the parent screen is set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Inventory Control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can be used to limit enrollment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Items can appear when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made </a:t>
            </a:r>
            <a:r>
              <a:rPr lang="en-US" sz="2800" i="1" dirty="0" smtClean="0">
                <a:solidFill>
                  <a:schemeClr val="accent6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</a:t>
            </a:r>
            <a:r>
              <a:rPr kumimoji="0" lang="en-US" sz="280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ontingent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on other items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10000"/>
                </a:schemeClr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A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Custom Description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field is used to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provide details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10000"/>
                </a:schemeClr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An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Image or Document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Upload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connects a file to the item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10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52400"/>
            <a:ext cx="9144000" cy="1219200"/>
          </a:xfrm>
          <a:prstGeom prst="rect">
            <a:avLst/>
          </a:prstGeom>
          <a:solidFill>
            <a:schemeClr val="accent1"/>
          </a:solidFill>
          <a:ln w="60325">
            <a:solidFill>
              <a:srgbClr val="C00000"/>
            </a:solidFill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4800" b="1" dirty="0" smtClean="0">
                <a:latin typeface="Calibri" pitchFamily="34" charset="0"/>
                <a:cs typeface="Calibri" pitchFamily="34" charset="0"/>
              </a:rPr>
              <a:t>Constructing a Payment Item</a:t>
            </a:r>
            <a:endParaRPr lang="en-US" sz="4800" dirty="0">
              <a:latin typeface="Calibri" pitchFamily="34" charset="0"/>
              <a:cs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0"/>
    </mc:Choice>
    <mc:Fallback xmlns:mv="urn:schemas-microsoft-com:mac:vml"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800" y="228600"/>
            <a:ext cx="8610600" cy="5867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314" name="Picture 2" descr="C:\Users\bassjay0.MCPSMD.000\AppData\Local\Microsoft\Windows\Temporary Internet Files\Content.IE5\B634C2MJ\PPI-logo-300x3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1200150" cy="110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0"/>
    </mc:Choice>
    <mc:Fallback xmlns:mv="urn:schemas-microsoft-com:mac:vml"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2514600"/>
            <a:ext cx="9144000" cy="2057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0" y="152400"/>
            <a:ext cx="9144000" cy="1143000"/>
          </a:xfrm>
          <a:prstGeom prst="rect">
            <a:avLst/>
          </a:prstGeom>
          <a:solidFill>
            <a:schemeClr val="accent1"/>
          </a:solidFill>
          <a:ln w="60325">
            <a:solidFill>
              <a:srgbClr val="C00000"/>
            </a:solidFill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4800" b="1" dirty="0" smtClean="0">
                <a:latin typeface="Calibri" pitchFamily="34" charset="0"/>
                <a:cs typeface="Calibri" pitchFamily="34" charset="0"/>
              </a:rPr>
              <a:t>Constructing a Payment Item</a:t>
            </a:r>
            <a:endParaRPr lang="en-US" sz="4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362" name="Picture 2" descr="C:\Users\bassjay0.MCPSMD.000\AppData\Local\Microsoft\Windows\Temporary Internet Files\Content.IE5\B634C2MJ\PPI-logo-300x3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85775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0"/>
    </mc:Choice>
    <mc:Fallback xmlns:mv="urn:schemas-microsoft-com:mac:vml"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95600"/>
            <a:ext cx="3006844" cy="311467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53000" y="3124200"/>
            <a:ext cx="3296349" cy="272475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228600" y="152400"/>
            <a:ext cx="8610600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ahoma" pitchFamily="34" charset="0"/>
              </a:rPr>
              <a:t>Sizes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ahoma" pitchFamily="34" charset="0"/>
              </a:rPr>
              <a:t> ,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ahoma" pitchFamily="34" charset="0"/>
              </a:rPr>
              <a:t>C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ahoma" pitchFamily="34" charset="0"/>
              </a:rPr>
              <a:t>olors, Gender, Sports, Season, 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ahoma" pitchFamily="34" charset="0"/>
              </a:rPr>
              <a:t>and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ahoma" pitchFamily="34" charset="0"/>
              </a:rPr>
              <a:t>Text Entry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ahoma" pitchFamily="34" charset="0"/>
              </a:rPr>
              <a:t> options provide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ahoma" pitchFamily="34" charset="0"/>
              </a:rPr>
              <a:t> 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ahoma" pitchFamily="34" charset="0"/>
              </a:rPr>
              <a:t> full range of 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ahoma" pitchFamily="34" charset="0"/>
              </a:rPr>
              <a:t>customization  and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ahoma" pitchFamily="34" charset="0"/>
              </a:rPr>
              <a:t>the flexibility needed to describe, list, and solicit the required feedback from the parent.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ahoma" pitchFamily="34" charset="0"/>
              </a:rPr>
              <a:t>By selecting 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ahoma" pitchFamily="34" charset="0"/>
              </a:rPr>
              <a:t>Color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ahoma" pitchFamily="34" charset="0"/>
              </a:rPr>
              <a:t>,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ahoma" pitchFamily="34" charset="0"/>
              </a:rPr>
              <a:t>Size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ahoma" pitchFamily="34" charset="0"/>
              </a:rPr>
              <a:t>,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ahoma" pitchFamily="34" charset="0"/>
              </a:rPr>
              <a:t>Gender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ahoma" pitchFamily="34" charset="0"/>
              </a:rPr>
              <a:t>,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ahoma" pitchFamily="34" charset="0"/>
              </a:rPr>
              <a:t>Season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ahoma" pitchFamily="34" charset="0"/>
              </a:rPr>
              <a:t> or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ahoma" pitchFamily="34" charset="0"/>
              </a:rPr>
              <a:t>Sport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ahoma" pitchFamily="34" charset="0"/>
              </a:rPr>
              <a:t>features, items that are checked will be available in a drop-down list for the parent to select from.  Selecting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ahoma" pitchFamily="34" charset="0"/>
              </a:rPr>
              <a:t> the 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ahoma" pitchFamily="34" charset="0"/>
              </a:rPr>
              <a:t>Text Entry 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ahoma" pitchFamily="34" charset="0"/>
              </a:rPr>
              <a:t>option requires the parent to submit text in a box provided. 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 rot="10800000" flipV="1">
            <a:off x="0" y="6083399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ahoma" pitchFamily="34" charset="0"/>
              </a:rPr>
              <a:t>	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ahoma" pitchFamily="34" charset="0"/>
              </a:rPr>
              <a:t>Administrator view of selections.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ahoma" pitchFamily="34" charset="0"/>
              </a:rPr>
              <a:t>		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ahoma" pitchFamily="34" charset="0"/>
              </a:rPr>
              <a:t>Parent view of the item, with defined drop-downs</a:t>
            </a:r>
            <a:r>
              <a:rPr kumimoji="0" lang="en-US" sz="11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ahoma" pitchFamily="34" charset="0"/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C:\Users\bassjay0.MCPSMD.000\AppData\Local\Microsoft\Windows\Temporary Internet Files\Content.IE5\SO7L3EQ9\NewHeaderP4S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124200"/>
            <a:ext cx="3331826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0"/>
    </mc:Choice>
    <mc:Fallback xmlns:mv="urn:schemas-microsoft-com:mac:vml"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4038600"/>
            <a:ext cx="2438400" cy="1922874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152400"/>
            <a:ext cx="8610600" cy="341572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207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ahoma" pitchFamily="34" charset="0"/>
              </a:rPr>
              <a:t>    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594360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ahoma" pitchFamily="34" charset="0"/>
              </a:rPr>
              <a:t>	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ahoma" pitchFamily="34" charset="0"/>
              </a:rPr>
              <a:t>Parent view of the item, with defined choices.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7338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ahoma" pitchFamily="34" charset="0"/>
              </a:rPr>
              <a:t>Administrator view of Choices </a:t>
            </a:r>
            <a:r>
              <a:rPr lang="en-US" i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ahoma" pitchFamily="34" charset="0"/>
              </a:rPr>
              <a:t>feature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0"/>
    </mc:Choice>
    <mc:Fallback xmlns:mv="urn:schemas-microsoft-com:mac:vml"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-41564" y="1848546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i="0" u="none" strike="noStrike" cap="none" normalizeH="0" baseline="0" dirty="0" smtClean="0">
                <a:ln>
                  <a:noFill/>
                </a:ln>
                <a:solidFill>
                  <a:srgbClr val="22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The</a:t>
            </a:r>
            <a:r>
              <a:rPr kumimoji="0" lang="en-US" sz="4000" b="1" i="0" u="none" strike="noStrike" cap="none" normalizeH="0" dirty="0" smtClean="0">
                <a:ln>
                  <a:noFill/>
                </a:ln>
                <a:solidFill>
                  <a:srgbClr val="22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22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Form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22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22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Creator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22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feature allows Account Administrators to design and deploy forms associated with their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22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items</a:t>
            </a:r>
            <a:r>
              <a:rPr lang="en-US" sz="4000" dirty="0">
                <a:solidFill>
                  <a:srgbClr val="22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4000" dirty="0" smtClean="0">
                <a:solidFill>
                  <a:srgbClr val="22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and eliminate the use of paper forms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22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220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338" name="Picture 2" descr="C:\Users\bassjay0.MCPSMD.000\AppData\Local\Microsoft\Windows\Temporary Internet Files\Content.IE5\B634C2MJ\PPI-logo-300x3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419600"/>
            <a:ext cx="16573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52400"/>
            <a:ext cx="9144000" cy="1219200"/>
          </a:xfrm>
          <a:prstGeom prst="rect">
            <a:avLst/>
          </a:prstGeom>
          <a:solidFill>
            <a:schemeClr val="accent1"/>
          </a:solidFill>
          <a:ln w="60325">
            <a:solidFill>
              <a:srgbClr val="C00000"/>
            </a:solidFill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4800" b="1" dirty="0" smtClean="0">
                <a:latin typeface="Calibri" pitchFamily="34" charset="0"/>
                <a:cs typeface="Calibri" pitchFamily="34" charset="0"/>
              </a:rPr>
              <a:t>Form Creator</a:t>
            </a:r>
            <a:endParaRPr lang="en-US" sz="4800" dirty="0">
              <a:latin typeface="Calibri" pitchFamily="34" charset="0"/>
              <a:cs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0"/>
    </mc:Choice>
    <mc:Fallback xmlns:mv="urn:schemas-microsoft-com:mac:vml"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4114800"/>
            <a:ext cx="7162800" cy="20922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5" t="8354" r="46303" b="11093"/>
          <a:stretch>
            <a:fillRect/>
          </a:stretch>
        </p:blipFill>
        <p:spPr bwMode="auto">
          <a:xfrm>
            <a:off x="457200" y="304800"/>
            <a:ext cx="405598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2" t="15836" r="12437" b="67873"/>
          <a:stretch>
            <a:fillRect/>
          </a:stretch>
        </p:blipFill>
        <p:spPr bwMode="auto">
          <a:xfrm>
            <a:off x="533400" y="290945"/>
            <a:ext cx="3886200" cy="775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80" b="16591"/>
          <a:stretch>
            <a:fillRect/>
          </a:stretch>
        </p:blipFill>
        <p:spPr bwMode="auto">
          <a:xfrm>
            <a:off x="4724400" y="318654"/>
            <a:ext cx="4114800" cy="3262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0"/>
    </mc:Choice>
    <mc:Fallback xmlns:mv="urn:schemas-microsoft-com:mac:vml"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COLORS" val="0"/>
  <p:tag name="MULTIRESPDIVISOR" val="1"/>
  <p:tag name="INCORRECTPOINTVALUE" val="0"/>
  <p:tag name="AUTOADJUSTPARTRANGE" val="True"/>
  <p:tag name="FIBNUMRESULTS" val="5"/>
  <p:tag name="PRRESPONSE2" val="9"/>
  <p:tag name="PRRESPONSE6" val="5"/>
  <p:tag name="PRRESPONSE10" val="1"/>
  <p:tag name="POWERPOINTVERSION" val="14.0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722948"/>
  <p:tag name="USESCHEMECOLORS" val="True"/>
  <p:tag name="GRIDROTATIONINTERVAL" val="2"/>
  <p:tag name="POLLINGCYCLE" val="2"/>
  <p:tag name="INCLUDEPPT" val="True"/>
  <p:tag name="REALTIMEBACKUPPATH" val="(None)"/>
  <p:tag name="FIBDISPLAYRESULTS" val="True"/>
  <p:tag name="PRRESPONSE3" val="8"/>
  <p:tag name="PRRESPONSE8" val="3"/>
  <p:tag name="TPVERSION" val="2008"/>
  <p:tag name="ANSWERNOWSTYLE" val="-1"/>
  <p:tag name="COUNTDOWNSECONDS" val="10"/>
  <p:tag name="AUTOADVANCE" val="False"/>
  <p:tag name="SKIPREMAININGRACESLIDES" val="True"/>
  <p:tag name="BUBBLEGROUPING" val="3"/>
  <p:tag name="CUSTOMCELLBACKCOLOR3" val="-268652"/>
  <p:tag name="AUTOSIZEGRID" val="True"/>
  <p:tag name="RESETCHARTS" val="Tru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100"/>
  <p:tag name="DEFAULTNUMTEAMS" val="5"/>
  <p:tag name="DISPLAYDEVICENUMBER" val="True"/>
  <p:tag name="CHARTLABELS" val="1"/>
  <p:tag name="ZEROBASED" val="False"/>
  <p:tag name="PRRESPONSE1" val="10"/>
  <p:tag name="SHOWFLASHWARNING" val="True"/>
  <p:tag name="COUNTDOWNSTYLE" val="-1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"/>
  <p:tag name="USESECONDARYMONITOR" val="True"/>
  <p:tag name="PARTICIPANTSINLEADERBOARD" val="5"/>
  <p:tag name="INCLUDENONRESPONDERS" val="False"/>
  <p:tag name="SAVECSVWITHSESSION" val="True"/>
  <p:tag name="DISPLAYNAME" val="True"/>
  <p:tag name="PRRESPONSE7" val="4"/>
  <p:tag name="GRIDFONTSIZE" val="12"/>
  <p:tag name="STDCHART" val="1"/>
  <p:tag name="RESPTABLESTYLE" val="-1"/>
  <p:tag name="CUSTOMCELLBACKCOLOR1" val="-657956"/>
  <p:tag name="PRRESPONSE4" val="7"/>
  <p:tag name="ADVANCEDSETTINGSVIEW" val="False"/>
  <p:tag name="DELIMITERS" val="3.1"/>
  <p:tag name="TPFULLVERSION" val="4.3.1.110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PPI">
      <a:dk1>
        <a:srgbClr val="C00000"/>
      </a:dk1>
      <a:lt1>
        <a:srgbClr val="FFFFFF"/>
      </a:lt1>
      <a:dk2>
        <a:srgbClr val="AAAAAA"/>
      </a:dk2>
      <a:lt2>
        <a:srgbClr val="FFFFFF"/>
      </a:lt2>
      <a:accent1>
        <a:srgbClr val="3C939A"/>
      </a:accent1>
      <a:accent2>
        <a:srgbClr val="DEEEEE"/>
      </a:accent2>
      <a:accent3>
        <a:srgbClr val="FFFFFF"/>
      </a:accent3>
      <a:accent4>
        <a:srgbClr val="3C939A"/>
      </a:accent4>
      <a:accent5>
        <a:srgbClr val="AAAAAA"/>
      </a:accent5>
      <a:accent6>
        <a:srgbClr val="C9D8D8"/>
      </a:accent6>
      <a:hlink>
        <a:srgbClr val="DD4527"/>
      </a:hlink>
      <a:folHlink>
        <a:srgbClr val="3C939A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4127</TotalTime>
  <Words>946</Words>
  <Application>Microsoft Office PowerPoint</Application>
  <PresentationFormat>On-screen Show (4:3)</PresentationFormat>
  <Paragraphs>134</Paragraphs>
  <Slides>23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Calibri</vt:lpstr>
      <vt:lpstr>Lucida Sans Unicode</vt:lpstr>
      <vt:lpstr>Tahoma</vt:lpstr>
      <vt:lpstr>Times New Roman</vt:lpstr>
      <vt:lpstr>Verdana</vt:lpstr>
      <vt:lpstr>Wingdings</vt:lpstr>
      <vt:lpstr>Wingdings 2</vt:lpstr>
      <vt:lpstr>Wingdings 3</vt:lpstr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www.Pay4SchoolStuffOnline.com  An Innovative eCommerce Solution for Fairfax County Public Schools</dc:title>
  <dc:creator>Jay Bass</dc:creator>
  <cp:lastModifiedBy>Bass, Jay</cp:lastModifiedBy>
  <cp:revision>112</cp:revision>
  <dcterms:created xsi:type="dcterms:W3CDTF">2014-05-01T23:15:11Z</dcterms:created>
  <dcterms:modified xsi:type="dcterms:W3CDTF">2014-05-22T14:11:15Z</dcterms:modified>
</cp:coreProperties>
</file>